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8288000" cy="10287000"/>
  <p:notesSz cx="6858000" cy="9144000"/>
  <p:embeddedFontLst>
    <p:embeddedFont>
      <p:font typeface="Gallira" charset="1" panose="00000000000000000000"/>
      <p:regular r:id="rId20"/>
    </p:embeddedFont>
    <p:embeddedFont>
      <p:font typeface="Bricolage Grotesque" charset="1" panose="020B0605040402000204"/>
      <p:regular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09B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713708" y="1276825"/>
            <a:ext cx="4860585" cy="1113516"/>
          </a:xfrm>
          <a:custGeom>
            <a:avLst/>
            <a:gdLst/>
            <a:ahLst/>
            <a:cxnLst/>
            <a:rect r="r" b="b" t="t" l="l"/>
            <a:pathLst>
              <a:path h="1113516" w="4860585">
                <a:moveTo>
                  <a:pt x="0" y="0"/>
                </a:moveTo>
                <a:lnTo>
                  <a:pt x="4860584" y="0"/>
                </a:lnTo>
                <a:lnTo>
                  <a:pt x="4860584" y="1113516"/>
                </a:lnTo>
                <a:lnTo>
                  <a:pt x="0" y="11135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028700" y="3891597"/>
            <a:ext cx="16230600" cy="2475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199"/>
              </a:lnSpc>
            </a:pPr>
            <a:r>
              <a:rPr lang="en-US" sz="9999" spc="-349">
                <a:solidFill>
                  <a:srgbClr val="FFFFFD"/>
                </a:solidFill>
                <a:latin typeface="Gallira"/>
                <a:ea typeface="Gallira"/>
                <a:cs typeface="Gallira"/>
                <a:sym typeface="Gallira"/>
              </a:rPr>
              <a:t>(Szela.) </a:t>
            </a:r>
          </a:p>
          <a:p>
            <a:pPr algn="ctr" marL="0" indent="0" lvl="0">
              <a:lnSpc>
                <a:spcPts val="7320"/>
              </a:lnSpc>
            </a:pPr>
            <a:r>
              <a:rPr lang="en-US" sz="6000" spc="-210">
                <a:solidFill>
                  <a:srgbClr val="FFFFFD"/>
                </a:solidFill>
                <a:latin typeface="Gallira"/>
                <a:ea typeface="Gallira"/>
                <a:cs typeface="Gallira"/>
                <a:sym typeface="Gallira"/>
              </a:rPr>
              <a:t>szünet, ami életre hív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028700" y="8290878"/>
            <a:ext cx="16230600" cy="594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640"/>
              </a:lnSpc>
            </a:pPr>
            <a:r>
              <a:rPr lang="en-US" sz="6500" spc="-227">
                <a:solidFill>
                  <a:srgbClr val="FFFFFD"/>
                </a:solidFill>
                <a:latin typeface="Gallira"/>
                <a:ea typeface="Gallira"/>
                <a:cs typeface="Gallira"/>
                <a:sym typeface="Gallira"/>
              </a:rPr>
              <a:t>H</a:t>
            </a:r>
            <a:r>
              <a:rPr lang="en-US" sz="6500" spc="-227">
                <a:solidFill>
                  <a:srgbClr val="FFFFFD"/>
                </a:solidFill>
                <a:latin typeface="Gallira"/>
                <a:ea typeface="Gallira"/>
                <a:cs typeface="Gallira"/>
                <a:sym typeface="Gallira"/>
              </a:rPr>
              <a:t>avi bontás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09B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341114" y="3675323"/>
            <a:ext cx="5863649" cy="7087927"/>
          </a:xfrm>
          <a:custGeom>
            <a:avLst/>
            <a:gdLst/>
            <a:ahLst/>
            <a:cxnLst/>
            <a:rect r="r" b="b" t="t" l="l"/>
            <a:pathLst>
              <a:path h="7087927" w="5863649">
                <a:moveTo>
                  <a:pt x="0" y="0"/>
                </a:moveTo>
                <a:lnTo>
                  <a:pt x="5863649" y="0"/>
                </a:lnTo>
                <a:lnTo>
                  <a:pt x="5863649" y="7087927"/>
                </a:lnTo>
                <a:lnTo>
                  <a:pt x="0" y="70879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250298" y="1284548"/>
            <a:ext cx="17259300" cy="19050"/>
          </a:xfrm>
          <a:prstGeom prst="line">
            <a:avLst/>
          </a:prstGeom>
          <a:ln cap="flat" w="19050">
            <a:solidFill>
              <a:srgbClr val="62695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521808" y="439998"/>
            <a:ext cx="16230600" cy="869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500"/>
              </a:lnSpc>
              <a:spcBef>
                <a:spcPct val="0"/>
              </a:spcBef>
            </a:pPr>
            <a:r>
              <a:rPr lang="en-US" sz="6500" spc="-227">
                <a:solidFill>
                  <a:srgbClr val="626959"/>
                </a:solidFill>
                <a:latin typeface="Gallira"/>
                <a:ea typeface="Gallira"/>
                <a:cs typeface="Gallira"/>
                <a:sym typeface="Gallira"/>
              </a:rPr>
              <a:t>IX. Teremtő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345432" y="3373536"/>
            <a:ext cx="16701062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Akkor ezt mondta Isten: Legyen világosság! És lett világosság. (1Móz 1,3)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345432" y="4487961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Te alkottad veséimet, te formáltál anyám méhében. Magasztallak téged, mert félelmetes vagy és csodálatos; csodálatosak alkotásaid, és lelkem jól tudja ezt. (Zsolt 139,13-14)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345432" y="6126659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Mert az ő alkotása vagyunk, akiket Krisztus Jézusban jó cselekedetekre teremtett, amelyeket előre elkészített Isten, hogy azok szerint éljünk. (Ef 2,10)</a:t>
            </a:r>
          </a:p>
        </p:txBody>
      </p:sp>
      <p:sp>
        <p:nvSpPr>
          <p:cNvPr name="AutoShape 8" id="8"/>
          <p:cNvSpPr/>
          <p:nvPr/>
        </p:nvSpPr>
        <p:spPr>
          <a:xfrm>
            <a:off x="259079" y="4783769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9" id="9"/>
          <p:cNvSpPr/>
          <p:nvPr/>
        </p:nvSpPr>
        <p:spPr>
          <a:xfrm>
            <a:off x="259079" y="6397647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10" id="10"/>
          <p:cNvSpPr/>
          <p:nvPr/>
        </p:nvSpPr>
        <p:spPr>
          <a:xfrm>
            <a:off x="259079" y="8011526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1" id="11"/>
          <p:cNvSpPr txBox="true"/>
          <p:nvPr/>
        </p:nvSpPr>
        <p:spPr>
          <a:xfrm rot="0">
            <a:off x="1345432" y="1900261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Hit által értjük meg, hogy a világokat Isten szava alkotta, úgyhogy a nem láthatókból állt elő a látható. (Zsid 11,3)</a:t>
            </a:r>
          </a:p>
        </p:txBody>
      </p:sp>
      <p:sp>
        <p:nvSpPr>
          <p:cNvPr name="AutoShape 12" id="12"/>
          <p:cNvSpPr/>
          <p:nvPr/>
        </p:nvSpPr>
        <p:spPr>
          <a:xfrm>
            <a:off x="238579" y="2196543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3" id="13"/>
          <p:cNvSpPr txBox="true"/>
          <p:nvPr/>
        </p:nvSpPr>
        <p:spPr>
          <a:xfrm rot="0">
            <a:off x="1345432" y="7765358"/>
            <a:ext cx="16701062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Mert a teremtett világ sóvárogva várja Isten fiainak megjelenését. (Róm 8,19)</a:t>
            </a:r>
          </a:p>
        </p:txBody>
      </p:sp>
      <p:sp>
        <p:nvSpPr>
          <p:cNvPr name="AutoShape 14" id="14"/>
          <p:cNvSpPr/>
          <p:nvPr/>
        </p:nvSpPr>
        <p:spPr>
          <a:xfrm>
            <a:off x="238579" y="3656273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09B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341114" y="3675323"/>
            <a:ext cx="5863649" cy="7087927"/>
          </a:xfrm>
          <a:custGeom>
            <a:avLst/>
            <a:gdLst/>
            <a:ahLst/>
            <a:cxnLst/>
            <a:rect r="r" b="b" t="t" l="l"/>
            <a:pathLst>
              <a:path h="7087927" w="5863649">
                <a:moveTo>
                  <a:pt x="0" y="0"/>
                </a:moveTo>
                <a:lnTo>
                  <a:pt x="5863649" y="0"/>
                </a:lnTo>
                <a:lnTo>
                  <a:pt x="5863649" y="7087927"/>
                </a:lnTo>
                <a:lnTo>
                  <a:pt x="0" y="70879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250298" y="1284548"/>
            <a:ext cx="17259300" cy="19050"/>
          </a:xfrm>
          <a:prstGeom prst="line">
            <a:avLst/>
          </a:prstGeom>
          <a:ln cap="flat" w="19050">
            <a:solidFill>
              <a:srgbClr val="62695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521808" y="439998"/>
            <a:ext cx="16230600" cy="869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500"/>
              </a:lnSpc>
              <a:spcBef>
                <a:spcPct val="0"/>
              </a:spcBef>
            </a:pPr>
            <a:r>
              <a:rPr lang="en-US" sz="6500" spc="-227">
                <a:solidFill>
                  <a:srgbClr val="626959"/>
                </a:solidFill>
                <a:latin typeface="Gallira"/>
                <a:ea typeface="Gallira"/>
                <a:cs typeface="Gallira"/>
                <a:sym typeface="Gallira"/>
              </a:rPr>
              <a:t>X. Hűséges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345432" y="2906811"/>
            <a:ext cx="16701062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Hű az Isten, nem hitszegő, igaz és egyenes ő. (5Móz 32,4b)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345432" y="3973611"/>
            <a:ext cx="16701062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De hűséges az Úr, aki megerősít titeket, és megőriz a gonosztól. (2Thessz 3,3)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345432" y="5040411"/>
            <a:ext cx="16701062" cy="1590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Emberi erőt meghaladó kísértés még nem ért titeket. Isten pedig hűséges, és nem hagy titeket erőtökön felül kísérteni; sőt a kísértéssel együtt el fogja készíteni a szabadulás útját is, hogy el bírjátok azt viselni. (1Kor 10,13)</a:t>
            </a:r>
          </a:p>
        </p:txBody>
      </p:sp>
      <p:sp>
        <p:nvSpPr>
          <p:cNvPr name="AutoShape 8" id="8"/>
          <p:cNvSpPr/>
          <p:nvPr/>
        </p:nvSpPr>
        <p:spPr>
          <a:xfrm>
            <a:off x="259079" y="4278411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9" id="9"/>
          <p:cNvSpPr/>
          <p:nvPr/>
        </p:nvSpPr>
        <p:spPr>
          <a:xfrm>
            <a:off x="259079" y="5335686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10" id="10"/>
          <p:cNvSpPr/>
          <p:nvPr/>
        </p:nvSpPr>
        <p:spPr>
          <a:xfrm>
            <a:off x="259079" y="7450236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1" id="11"/>
          <p:cNvSpPr txBox="true"/>
          <p:nvPr/>
        </p:nvSpPr>
        <p:spPr>
          <a:xfrm rot="0">
            <a:off x="1345432" y="1849536"/>
            <a:ext cx="16701062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Ha hűtlenek vagyunk, ő hű marad, mert önmagát meg nem tagadhatja. (2Tim 2,13)</a:t>
            </a:r>
          </a:p>
        </p:txBody>
      </p:sp>
      <p:sp>
        <p:nvSpPr>
          <p:cNvPr name="AutoShape 12" id="12"/>
          <p:cNvSpPr/>
          <p:nvPr/>
        </p:nvSpPr>
        <p:spPr>
          <a:xfrm>
            <a:off x="259079" y="2163861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3" id="13"/>
          <p:cNvSpPr txBox="true"/>
          <p:nvPr/>
        </p:nvSpPr>
        <p:spPr>
          <a:xfrm rot="0">
            <a:off x="1345432" y="7174011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Ki tehát a hű és okos szolga, akit azért rendelt szolgái fölé az úr, hogy a maga idejében eledelt adjon nekik? (Mt 24,45)</a:t>
            </a:r>
          </a:p>
        </p:txBody>
      </p:sp>
      <p:sp>
        <p:nvSpPr>
          <p:cNvPr name="AutoShape 14" id="14"/>
          <p:cNvSpPr/>
          <p:nvPr/>
        </p:nvSpPr>
        <p:spPr>
          <a:xfrm>
            <a:off x="259079" y="3221136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09B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341114" y="3675323"/>
            <a:ext cx="5863649" cy="7087927"/>
          </a:xfrm>
          <a:custGeom>
            <a:avLst/>
            <a:gdLst/>
            <a:ahLst/>
            <a:cxnLst/>
            <a:rect r="r" b="b" t="t" l="l"/>
            <a:pathLst>
              <a:path h="7087927" w="5863649">
                <a:moveTo>
                  <a:pt x="0" y="0"/>
                </a:moveTo>
                <a:lnTo>
                  <a:pt x="5863649" y="0"/>
                </a:lnTo>
                <a:lnTo>
                  <a:pt x="5863649" y="7087927"/>
                </a:lnTo>
                <a:lnTo>
                  <a:pt x="0" y="70879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250298" y="1284548"/>
            <a:ext cx="17259300" cy="19050"/>
          </a:xfrm>
          <a:prstGeom prst="line">
            <a:avLst/>
          </a:prstGeom>
          <a:ln cap="flat" w="19050">
            <a:solidFill>
              <a:srgbClr val="62695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521808" y="439998"/>
            <a:ext cx="16230600" cy="869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500"/>
              </a:lnSpc>
              <a:spcBef>
                <a:spcPct val="0"/>
              </a:spcBef>
            </a:pPr>
            <a:r>
              <a:rPr lang="en-US" sz="6500" spc="-227">
                <a:solidFill>
                  <a:srgbClr val="626959"/>
                </a:solidFill>
                <a:latin typeface="Gallira"/>
                <a:ea typeface="Gallira"/>
                <a:cs typeface="Gallira"/>
                <a:sym typeface="Gallira"/>
              </a:rPr>
              <a:t>XI. Irgalmas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345432" y="4238649"/>
            <a:ext cx="16701062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Irgalmas és kegyelmes az Úr, türelme hosszú, szeretete nagy. (Zsolt 103,8)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345432" y="5162574"/>
            <a:ext cx="16701062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Könyörülj rajtam kegyelmeddel, Istenem, töröld el hűtlenségemet nagy irgalmaddal! (Zsolt 51,3)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345432" y="6086499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Menjetek, és tanuljátok meg, mit jelent ez: „Irgalmasságot akarok, és nem áldozatot.” Mert nem azért jöttem, hogy az igazakat hívjam, hanem a bűnösöket. (Mt 9,13)</a:t>
            </a:r>
          </a:p>
        </p:txBody>
      </p:sp>
      <p:sp>
        <p:nvSpPr>
          <p:cNvPr name="AutoShape 8" id="8"/>
          <p:cNvSpPr/>
          <p:nvPr/>
        </p:nvSpPr>
        <p:spPr>
          <a:xfrm>
            <a:off x="259079" y="5438799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9" id="9"/>
          <p:cNvSpPr/>
          <p:nvPr/>
        </p:nvSpPr>
        <p:spPr>
          <a:xfrm>
            <a:off x="259079" y="6343674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10" id="10"/>
          <p:cNvSpPr/>
          <p:nvPr/>
        </p:nvSpPr>
        <p:spPr>
          <a:xfrm>
            <a:off x="259079" y="7825198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1" id="11"/>
          <p:cNvSpPr txBox="true"/>
          <p:nvPr/>
        </p:nvSpPr>
        <p:spPr>
          <a:xfrm rot="0">
            <a:off x="1345432" y="1713848"/>
            <a:ext cx="16701062" cy="2124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Áldott az Isten, a mi Urunk Jézus Krisztus Atyja, az irgalom Atyja és minden vigasztalás Istene, aki megvigasztal minket minden nyomorúságunkban, hogy mi is megvigasztalhassunk másokat minden nyomorúságban azzal a vigasztalással, amellyel Isten vigasztal minket.    (2Kor 1,3-4)</a:t>
            </a:r>
          </a:p>
        </p:txBody>
      </p:sp>
      <p:sp>
        <p:nvSpPr>
          <p:cNvPr name="AutoShape 12" id="12"/>
          <p:cNvSpPr/>
          <p:nvPr/>
        </p:nvSpPr>
        <p:spPr>
          <a:xfrm>
            <a:off x="259079" y="1973361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3" id="13"/>
          <p:cNvSpPr txBox="true"/>
          <p:nvPr/>
        </p:nvSpPr>
        <p:spPr>
          <a:xfrm rot="0">
            <a:off x="1345432" y="7543824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Szeret az Úr, azért nincs még végünk, mert nem fogyott el irgalma: minden reggel megújul. Nagy a te hűséged! (JSir 3,22-23)</a:t>
            </a:r>
          </a:p>
        </p:txBody>
      </p:sp>
      <p:sp>
        <p:nvSpPr>
          <p:cNvPr name="AutoShape 14" id="14"/>
          <p:cNvSpPr/>
          <p:nvPr/>
        </p:nvSpPr>
        <p:spPr>
          <a:xfrm>
            <a:off x="259079" y="4533924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09B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341114" y="3675323"/>
            <a:ext cx="5863649" cy="7087927"/>
          </a:xfrm>
          <a:custGeom>
            <a:avLst/>
            <a:gdLst/>
            <a:ahLst/>
            <a:cxnLst/>
            <a:rect r="r" b="b" t="t" l="l"/>
            <a:pathLst>
              <a:path h="7087927" w="5863649">
                <a:moveTo>
                  <a:pt x="0" y="0"/>
                </a:moveTo>
                <a:lnTo>
                  <a:pt x="5863649" y="0"/>
                </a:lnTo>
                <a:lnTo>
                  <a:pt x="5863649" y="7087927"/>
                </a:lnTo>
                <a:lnTo>
                  <a:pt x="0" y="70879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250298" y="1284548"/>
            <a:ext cx="17259300" cy="19050"/>
          </a:xfrm>
          <a:prstGeom prst="line">
            <a:avLst/>
          </a:prstGeom>
          <a:ln cap="flat" w="19050">
            <a:solidFill>
              <a:srgbClr val="62695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521808" y="439998"/>
            <a:ext cx="16230600" cy="869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500"/>
              </a:lnSpc>
              <a:spcBef>
                <a:spcPct val="0"/>
              </a:spcBef>
            </a:pPr>
            <a:r>
              <a:rPr lang="en-US" sz="6500" spc="-227">
                <a:solidFill>
                  <a:srgbClr val="626959"/>
                </a:solidFill>
                <a:latin typeface="Gallira"/>
                <a:ea typeface="Gallira"/>
                <a:cs typeface="Gallira"/>
                <a:sym typeface="Gallira"/>
              </a:rPr>
              <a:t>XII. Reménység 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345432" y="3167086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Mert csak én tudom, mi a tervem veletek – így szól az Úr –: jólétet és nem romlást tervezek, és reményteljes jövő az, amelyet nektek szánok. (Jer 29,11)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345432" y="4624411"/>
            <a:ext cx="16701062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Csak Istennél csendesül el lelkem, tőle kapok reménységet. (Zsolt 62,6)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345432" y="5548336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Most azért megmarad a hit, a remény, a szeretet, e három; ezek közül pedig a legnagyobb a szeretet. (1Kor 13,13)</a:t>
            </a:r>
          </a:p>
        </p:txBody>
      </p:sp>
      <p:sp>
        <p:nvSpPr>
          <p:cNvPr name="AutoShape 8" id="8"/>
          <p:cNvSpPr/>
          <p:nvPr/>
        </p:nvSpPr>
        <p:spPr>
          <a:xfrm>
            <a:off x="238579" y="4919686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9" id="9"/>
          <p:cNvSpPr/>
          <p:nvPr/>
        </p:nvSpPr>
        <p:spPr>
          <a:xfrm>
            <a:off x="259079" y="5864438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10" id="10"/>
          <p:cNvSpPr/>
          <p:nvPr/>
        </p:nvSpPr>
        <p:spPr>
          <a:xfrm>
            <a:off x="259079" y="7312238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1" id="11"/>
          <p:cNvSpPr txBox="true"/>
          <p:nvPr/>
        </p:nvSpPr>
        <p:spPr>
          <a:xfrm rot="0">
            <a:off x="1345432" y="1711467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A reménység Istene pedig töltsön be titeket a hitben teljes örömmel és békességgel, hogy bővölködjetek a reménységben a Szentlélek ereje által. (Róm 15,13)</a:t>
            </a:r>
          </a:p>
        </p:txBody>
      </p:sp>
      <p:sp>
        <p:nvSpPr>
          <p:cNvPr name="AutoShape 12" id="12"/>
          <p:cNvSpPr/>
          <p:nvPr/>
        </p:nvSpPr>
        <p:spPr>
          <a:xfrm>
            <a:off x="238579" y="1973361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3" id="13"/>
          <p:cNvSpPr txBox="true"/>
          <p:nvPr/>
        </p:nvSpPr>
        <p:spPr>
          <a:xfrm rot="0">
            <a:off x="1345432" y="7005661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A trónon ülő ezt mondta: Íme, újjáteremtek mindent. És így szólt: Írd meg, mert ezek az igék megbízhatók és igazak! (Jel 21,5)</a:t>
            </a:r>
          </a:p>
        </p:txBody>
      </p:sp>
      <p:sp>
        <p:nvSpPr>
          <p:cNvPr name="AutoShape 14" id="14"/>
          <p:cNvSpPr/>
          <p:nvPr/>
        </p:nvSpPr>
        <p:spPr>
          <a:xfrm>
            <a:off x="238579" y="3468671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09B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4183315"/>
            <a:ext cx="16230600" cy="3327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500"/>
              </a:lnSpc>
            </a:pPr>
            <a:r>
              <a:rPr lang="en-US" sz="6500" spc="-227">
                <a:solidFill>
                  <a:srgbClr val="FFFFFD"/>
                </a:solidFill>
                <a:latin typeface="Gallira"/>
                <a:ea typeface="Gallira"/>
                <a:cs typeface="Gallira"/>
                <a:sym typeface="Gallira"/>
              </a:rPr>
              <a:t>„Csendesedjetek el, és tudjátok meg, hogy én vagyok az Isten.” </a:t>
            </a:r>
          </a:p>
          <a:p>
            <a:pPr algn="ctr">
              <a:lnSpc>
                <a:spcPts val="6500"/>
              </a:lnSpc>
            </a:pPr>
          </a:p>
          <a:p>
            <a:pPr algn="ctr" marL="0" indent="0" lvl="0">
              <a:lnSpc>
                <a:spcPts val="6500"/>
              </a:lnSpc>
              <a:spcBef>
                <a:spcPct val="0"/>
              </a:spcBef>
            </a:pPr>
            <a:r>
              <a:rPr lang="en-US" sz="6500" spc="-227">
                <a:solidFill>
                  <a:srgbClr val="FFFFFD"/>
                </a:solidFill>
                <a:latin typeface="Gallira"/>
                <a:ea typeface="Gallira"/>
                <a:cs typeface="Gallira"/>
                <a:sym typeface="Gallira"/>
              </a:rPr>
              <a:t>(Zsolt 46,11)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7019763" y="1028700"/>
            <a:ext cx="4248474" cy="973287"/>
          </a:xfrm>
          <a:custGeom>
            <a:avLst/>
            <a:gdLst/>
            <a:ahLst/>
            <a:cxnLst/>
            <a:rect r="r" b="b" t="t" l="l"/>
            <a:pathLst>
              <a:path h="973287" w="4248474">
                <a:moveTo>
                  <a:pt x="0" y="0"/>
                </a:moveTo>
                <a:lnTo>
                  <a:pt x="4248474" y="0"/>
                </a:lnTo>
                <a:lnTo>
                  <a:pt x="4248474" y="973287"/>
                </a:lnTo>
                <a:lnTo>
                  <a:pt x="0" y="97328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09B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341114" y="3675323"/>
            <a:ext cx="5863649" cy="7087927"/>
          </a:xfrm>
          <a:custGeom>
            <a:avLst/>
            <a:gdLst/>
            <a:ahLst/>
            <a:cxnLst/>
            <a:rect r="r" b="b" t="t" l="l"/>
            <a:pathLst>
              <a:path h="7087927" w="5863649">
                <a:moveTo>
                  <a:pt x="0" y="0"/>
                </a:moveTo>
                <a:lnTo>
                  <a:pt x="5863649" y="0"/>
                </a:lnTo>
                <a:lnTo>
                  <a:pt x="5863649" y="7087927"/>
                </a:lnTo>
                <a:lnTo>
                  <a:pt x="0" y="70879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250298" y="1284548"/>
            <a:ext cx="17259300" cy="19050"/>
          </a:xfrm>
          <a:prstGeom prst="line">
            <a:avLst/>
          </a:prstGeom>
          <a:ln cap="flat" w="19050">
            <a:solidFill>
              <a:srgbClr val="62695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521808" y="439998"/>
            <a:ext cx="16230600" cy="869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500"/>
              </a:lnSpc>
              <a:spcBef>
                <a:spcPct val="0"/>
              </a:spcBef>
            </a:pPr>
            <a:r>
              <a:rPr lang="en-US" sz="6500" spc="-227">
                <a:solidFill>
                  <a:srgbClr val="626959"/>
                </a:solidFill>
                <a:latin typeface="Gallira"/>
                <a:ea typeface="Gallira"/>
                <a:cs typeface="Gallira"/>
                <a:sym typeface="Gallira"/>
              </a:rPr>
              <a:t>I. Békesség</a:t>
            </a:r>
          </a:p>
        </p:txBody>
      </p:sp>
      <p:grpSp>
        <p:nvGrpSpPr>
          <p:cNvPr name="Group 5" id="5"/>
          <p:cNvGrpSpPr/>
          <p:nvPr/>
        </p:nvGrpSpPr>
        <p:grpSpPr>
          <a:xfrm rot="0">
            <a:off x="250287" y="1812914"/>
            <a:ext cx="17787425" cy="7052518"/>
            <a:chOff x="0" y="0"/>
            <a:chExt cx="23716567" cy="9403358"/>
          </a:xfrm>
        </p:grpSpPr>
        <p:sp>
          <p:nvSpPr>
            <p:cNvPr name="TextBox 6" id="6"/>
            <p:cNvSpPr txBox="true"/>
            <p:nvPr/>
          </p:nvSpPr>
          <p:spPr>
            <a:xfrm rot="0">
              <a:off x="1448484" y="1674049"/>
              <a:ext cx="22268083" cy="20986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>
                  <a:solidFill>
                    <a:srgbClr val="575760"/>
                  </a:solidFill>
                  <a:latin typeface="Bricolage Grotesque"/>
                  <a:ea typeface="Bricolage Grotesque"/>
                  <a:cs typeface="Bricolage Grotesque"/>
                  <a:sym typeface="Bricolage Grotesque"/>
                </a:rPr>
                <a:t>Ezért, ha valaki Krisztusban van, új teremtés az: a régi elmúlt, és íme: új jött létre. Mindez pedig Istentől van, aki megbékéltetett minket önmagával Krisztus által, és nekünk adta a békéltetés szolgálatát.  (2Kor 5,17-18)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1448484" y="4039914"/>
              <a:ext cx="22268083" cy="20986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>
                  <a:solidFill>
                    <a:srgbClr val="575760"/>
                  </a:solidFill>
                  <a:latin typeface="Bricolage Grotesque"/>
                  <a:ea typeface="Bricolage Grotesque"/>
                  <a:cs typeface="Bricolage Grotesque"/>
                  <a:sym typeface="Bricolage Grotesque"/>
                </a:rPr>
                <a:t>Békességet hagyok nektek, az én békességemet adom nektek, de nem úgy adom nektek, ahogyan a világ adja. Ne nyugtalankodjék a ti szívetek, ne is csüggedjen! (Jn 14,27)</a:t>
              </a:r>
            </a:p>
            <a:p>
              <a:pPr algn="l">
                <a:lnSpc>
                  <a:spcPts val="4200"/>
                </a:lnSpc>
              </a:pP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1448484" y="6071914"/>
              <a:ext cx="22268083" cy="6762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>
                  <a:solidFill>
                    <a:srgbClr val="575760"/>
                  </a:solidFill>
                  <a:latin typeface="Bricolage Grotesque"/>
                  <a:ea typeface="Bricolage Grotesque"/>
                  <a:cs typeface="Bricolage Grotesque"/>
                  <a:sym typeface="Bricolage Grotesque"/>
                </a:rPr>
                <a:t>Boldogok, akik békét teremtenek, mert ők Isten fiainak neveztetnek. (Mt 5,9)</a:t>
              </a:r>
            </a:p>
          </p:txBody>
        </p:sp>
        <p:sp>
          <p:nvSpPr>
            <p:cNvPr name="AutoShape 9" id="9"/>
            <p:cNvSpPr/>
            <p:nvPr/>
          </p:nvSpPr>
          <p:spPr>
            <a:xfrm>
              <a:off x="14" y="2006600"/>
              <a:ext cx="755278" cy="0"/>
            </a:xfrm>
            <a:prstGeom prst="line">
              <a:avLst/>
            </a:prstGeom>
            <a:ln cap="flat" w="50800">
              <a:solidFill>
                <a:srgbClr val="626959"/>
              </a:solidFill>
              <a:prstDash val="solid"/>
              <a:headEnd type="none" len="sm" w="sm"/>
              <a:tailEnd type="arrow" len="sm" w="med"/>
            </a:ln>
          </p:spPr>
        </p:sp>
        <p:sp>
          <p:nvSpPr>
            <p:cNvPr name="AutoShape 10" id="10"/>
            <p:cNvSpPr/>
            <p:nvPr/>
          </p:nvSpPr>
          <p:spPr>
            <a:xfrm>
              <a:off x="14" y="4483924"/>
              <a:ext cx="755278" cy="0"/>
            </a:xfrm>
            <a:prstGeom prst="line">
              <a:avLst/>
            </a:prstGeom>
            <a:ln cap="flat" w="50800">
              <a:solidFill>
                <a:srgbClr val="626959"/>
              </a:solidFill>
              <a:prstDash val="solid"/>
              <a:headEnd type="none" len="sm" w="sm"/>
              <a:tailEnd type="arrow" len="sm" w="med"/>
            </a:ln>
          </p:spPr>
        </p:sp>
        <p:sp>
          <p:nvSpPr>
            <p:cNvPr name="AutoShape 11" id="11"/>
            <p:cNvSpPr/>
            <p:nvPr/>
          </p:nvSpPr>
          <p:spPr>
            <a:xfrm>
              <a:off x="28311" y="6417989"/>
              <a:ext cx="755278" cy="0"/>
            </a:xfrm>
            <a:prstGeom prst="line">
              <a:avLst/>
            </a:prstGeom>
            <a:ln cap="flat" w="50800">
              <a:solidFill>
                <a:srgbClr val="626959"/>
              </a:solidFill>
              <a:prstDash val="solid"/>
              <a:headEnd type="none" len="sm" w="sm"/>
              <a:tailEnd type="arrow" len="sm" w="med"/>
            </a:ln>
          </p:spPr>
        </p:sp>
        <p:sp>
          <p:nvSpPr>
            <p:cNvPr name="TextBox 12" id="12"/>
            <p:cNvSpPr txBox="true"/>
            <p:nvPr/>
          </p:nvSpPr>
          <p:spPr>
            <a:xfrm rot="0">
              <a:off x="1448484" y="-66675"/>
              <a:ext cx="21542398" cy="20986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>
                  <a:solidFill>
                    <a:srgbClr val="575760"/>
                  </a:solidFill>
                  <a:latin typeface="Bricolage Grotesque"/>
                  <a:ea typeface="Bricolage Grotesque"/>
                  <a:cs typeface="Bricolage Grotesque"/>
                  <a:sym typeface="Bricolage Grotesque"/>
                </a:rPr>
                <a:t>Maga a békesség Ura adjon nektek mindig minden körülmények között békességet. Az Úr legyen mindnyájatokkal! (2Thessz 3,16)</a:t>
              </a:r>
            </a:p>
            <a:p>
              <a:pPr algn="l">
                <a:lnSpc>
                  <a:spcPts val="4200"/>
                </a:lnSpc>
              </a:pPr>
            </a:p>
          </p:txBody>
        </p:sp>
        <p:sp>
          <p:nvSpPr>
            <p:cNvPr name="AutoShape 13" id="13"/>
            <p:cNvSpPr/>
            <p:nvPr/>
          </p:nvSpPr>
          <p:spPr>
            <a:xfrm>
              <a:off x="0" y="347810"/>
              <a:ext cx="755278" cy="0"/>
            </a:xfrm>
            <a:prstGeom prst="line">
              <a:avLst/>
            </a:prstGeom>
            <a:ln cap="flat" w="50800">
              <a:solidFill>
                <a:srgbClr val="626959"/>
              </a:solidFill>
              <a:prstDash val="solid"/>
              <a:headEnd type="none" len="sm" w="sm"/>
              <a:tailEnd type="arrow" len="sm" w="med"/>
            </a:ln>
          </p:spPr>
        </p:sp>
        <p:sp>
          <p:nvSpPr>
            <p:cNvPr name="TextBox 14" id="14"/>
            <p:cNvSpPr txBox="true"/>
            <p:nvPr/>
          </p:nvSpPr>
          <p:spPr>
            <a:xfrm rot="0">
              <a:off x="1448484" y="7304683"/>
              <a:ext cx="22268083" cy="20986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>
                  <a:solidFill>
                    <a:srgbClr val="575760"/>
                  </a:solidFill>
                  <a:latin typeface="Bricolage Grotesque"/>
                  <a:ea typeface="Bricolage Grotesque"/>
                  <a:cs typeface="Bricolage Grotesque"/>
                  <a:sym typeface="Bricolage Grotesque"/>
                </a:rPr>
                <a:t>Isten a mi oltalmunk és erősségünk, mindig biztos segítség a nyomorúságban. Azért nem félünk, ha megindul is a föld, és hegyek omlanak a tenger mélyébe; ha háborognak és tajtékoznak is vizei, és tombolásától megrendülnek a hegyek. (Szela.) (Zsolt 46,2-4)</a:t>
              </a:r>
            </a:p>
          </p:txBody>
        </p:sp>
        <p:sp>
          <p:nvSpPr>
            <p:cNvPr name="AutoShape 15" id="15"/>
            <p:cNvSpPr/>
            <p:nvPr/>
          </p:nvSpPr>
          <p:spPr>
            <a:xfrm>
              <a:off x="0" y="7684466"/>
              <a:ext cx="755278" cy="0"/>
            </a:xfrm>
            <a:prstGeom prst="line">
              <a:avLst/>
            </a:prstGeom>
            <a:ln cap="flat" w="50800">
              <a:solidFill>
                <a:srgbClr val="626959"/>
              </a:solidFill>
              <a:prstDash val="solid"/>
              <a:headEnd type="none" len="sm" w="sm"/>
              <a:tailEnd type="arrow" len="sm" w="med"/>
            </a:ln>
          </p:spPr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09B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341114" y="3675323"/>
            <a:ext cx="5863649" cy="7087927"/>
          </a:xfrm>
          <a:custGeom>
            <a:avLst/>
            <a:gdLst/>
            <a:ahLst/>
            <a:cxnLst/>
            <a:rect r="r" b="b" t="t" l="l"/>
            <a:pathLst>
              <a:path h="7087927" w="5863649">
                <a:moveTo>
                  <a:pt x="0" y="0"/>
                </a:moveTo>
                <a:lnTo>
                  <a:pt x="5863649" y="0"/>
                </a:lnTo>
                <a:lnTo>
                  <a:pt x="5863649" y="7087927"/>
                </a:lnTo>
                <a:lnTo>
                  <a:pt x="0" y="70879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250298" y="1284548"/>
            <a:ext cx="17259300" cy="19050"/>
          </a:xfrm>
          <a:prstGeom prst="line">
            <a:avLst/>
          </a:prstGeom>
          <a:ln cap="flat" w="19050">
            <a:solidFill>
              <a:srgbClr val="62695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521808" y="439998"/>
            <a:ext cx="16230600" cy="869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500"/>
              </a:lnSpc>
              <a:spcBef>
                <a:spcPct val="0"/>
              </a:spcBef>
            </a:pPr>
            <a:r>
              <a:rPr lang="en-US" sz="6500" spc="-227">
                <a:solidFill>
                  <a:srgbClr val="626959"/>
                </a:solidFill>
                <a:latin typeface="Gallira"/>
                <a:ea typeface="Gallira"/>
                <a:cs typeface="Gallira"/>
                <a:sym typeface="Gallira"/>
              </a:rPr>
              <a:t>II. Szeretet</a:t>
            </a:r>
          </a:p>
        </p:txBody>
      </p:sp>
      <p:grpSp>
        <p:nvGrpSpPr>
          <p:cNvPr name="Group 5" id="5"/>
          <p:cNvGrpSpPr/>
          <p:nvPr/>
        </p:nvGrpSpPr>
        <p:grpSpPr>
          <a:xfrm rot="0">
            <a:off x="244433" y="1909762"/>
            <a:ext cx="17799134" cy="6467475"/>
            <a:chOff x="0" y="0"/>
            <a:chExt cx="23732178" cy="8623300"/>
          </a:xfrm>
        </p:grpSpPr>
        <p:sp>
          <p:nvSpPr>
            <p:cNvPr name="TextBox 6" id="6"/>
            <p:cNvSpPr txBox="true"/>
            <p:nvPr/>
          </p:nvSpPr>
          <p:spPr>
            <a:xfrm rot="0">
              <a:off x="1464095" y="1254125"/>
              <a:ext cx="22268083" cy="6762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>
                  <a:solidFill>
                    <a:srgbClr val="575760"/>
                  </a:solidFill>
                  <a:latin typeface="Bricolage Grotesque"/>
                  <a:ea typeface="Bricolage Grotesque"/>
                  <a:cs typeface="Bricolage Grotesque"/>
                  <a:sym typeface="Bricolage Grotesque"/>
                </a:rPr>
                <a:t>Adjatok hálát a menny Istenének, mert örökké tart szeretete! (Zsolt 136,26)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1464095" y="2536825"/>
              <a:ext cx="22268083" cy="13874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>
                  <a:solidFill>
                    <a:srgbClr val="575760"/>
                  </a:solidFill>
                  <a:latin typeface="Bricolage Grotesque"/>
                  <a:ea typeface="Bricolage Grotesque"/>
                  <a:cs typeface="Bricolage Grotesque"/>
                  <a:sym typeface="Bricolage Grotesque"/>
                </a:rPr>
                <a:t>Isten azonban a maga szeretetét mutatta meg irántunk, mert Krisztus már akkor meghalt értünk, amikor még bűnösök voltunk. (Róm 5,8)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1464095" y="4530725"/>
              <a:ext cx="22268083" cy="20986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>
                  <a:solidFill>
                    <a:srgbClr val="575760"/>
                  </a:solidFill>
                  <a:latin typeface="Bricolage Grotesque"/>
                  <a:ea typeface="Bricolage Grotesque"/>
                  <a:cs typeface="Bricolage Grotesque"/>
                  <a:sym typeface="Bricolage Grotesque"/>
                </a:rPr>
                <a:t>Én pedig azt mondom nektek: Szeressétek ellenségeiteket, és imádkozzatok azokért, akik üldöznek titeket… Mert, ha azokat szeretitek, akik titeket szeretnek, mi a jutalmatok? Nem ugyanezt teszik-e a vámszedők is? (Mt 5,44.46)</a:t>
              </a:r>
            </a:p>
          </p:txBody>
        </p:sp>
        <p:sp>
          <p:nvSpPr>
            <p:cNvPr name="AutoShape 9" id="9"/>
            <p:cNvSpPr/>
            <p:nvPr/>
          </p:nvSpPr>
          <p:spPr>
            <a:xfrm>
              <a:off x="15626" y="1625600"/>
              <a:ext cx="755278" cy="0"/>
            </a:xfrm>
            <a:prstGeom prst="line">
              <a:avLst/>
            </a:prstGeom>
            <a:ln cap="flat" w="50800">
              <a:solidFill>
                <a:srgbClr val="626959"/>
              </a:solidFill>
              <a:prstDash val="solid"/>
              <a:headEnd type="none" len="sm" w="sm"/>
              <a:tailEnd type="arrow" len="sm" w="med"/>
            </a:ln>
          </p:spPr>
        </p:sp>
        <p:sp>
          <p:nvSpPr>
            <p:cNvPr name="AutoShape 10" id="10"/>
            <p:cNvSpPr/>
            <p:nvPr/>
          </p:nvSpPr>
          <p:spPr>
            <a:xfrm>
              <a:off x="0" y="2908300"/>
              <a:ext cx="755278" cy="0"/>
            </a:xfrm>
            <a:prstGeom prst="line">
              <a:avLst/>
            </a:prstGeom>
            <a:ln cap="flat" w="50800">
              <a:solidFill>
                <a:srgbClr val="626959"/>
              </a:solidFill>
              <a:prstDash val="solid"/>
              <a:headEnd type="none" len="sm" w="sm"/>
              <a:tailEnd type="arrow" len="sm" w="med"/>
            </a:ln>
          </p:spPr>
        </p:sp>
        <p:sp>
          <p:nvSpPr>
            <p:cNvPr name="AutoShape 11" id="11"/>
            <p:cNvSpPr/>
            <p:nvPr/>
          </p:nvSpPr>
          <p:spPr>
            <a:xfrm>
              <a:off x="15626" y="4935175"/>
              <a:ext cx="755278" cy="0"/>
            </a:xfrm>
            <a:prstGeom prst="line">
              <a:avLst/>
            </a:prstGeom>
            <a:ln cap="flat" w="50800">
              <a:solidFill>
                <a:srgbClr val="626959"/>
              </a:solidFill>
              <a:prstDash val="solid"/>
              <a:headEnd type="none" len="sm" w="sm"/>
              <a:tailEnd type="arrow" len="sm" w="med"/>
            </a:ln>
          </p:spPr>
        </p:sp>
        <p:sp>
          <p:nvSpPr>
            <p:cNvPr name="TextBox 12" id="12"/>
            <p:cNvSpPr txBox="true"/>
            <p:nvPr/>
          </p:nvSpPr>
          <p:spPr>
            <a:xfrm rot="0">
              <a:off x="1464095" y="-66675"/>
              <a:ext cx="21542398" cy="13874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>
                  <a:solidFill>
                    <a:srgbClr val="575760"/>
                  </a:solidFill>
                  <a:latin typeface="Bricolage Grotesque"/>
                  <a:ea typeface="Bricolage Grotesque"/>
                  <a:cs typeface="Bricolage Grotesque"/>
                  <a:sym typeface="Bricolage Grotesque"/>
                </a:rPr>
                <a:t>Isten szeretet, és aki a szeretetben marad, az Istenben marad, és Isten is őbenne. (1Jn 4,16b)</a:t>
              </a:r>
            </a:p>
            <a:p>
              <a:pPr algn="l">
                <a:lnSpc>
                  <a:spcPts val="4200"/>
                </a:lnSpc>
              </a:pPr>
            </a:p>
          </p:txBody>
        </p:sp>
        <p:sp>
          <p:nvSpPr>
            <p:cNvPr name="AutoShape 13" id="13"/>
            <p:cNvSpPr/>
            <p:nvPr/>
          </p:nvSpPr>
          <p:spPr>
            <a:xfrm>
              <a:off x="15611" y="347810"/>
              <a:ext cx="755278" cy="0"/>
            </a:xfrm>
            <a:prstGeom prst="line">
              <a:avLst/>
            </a:prstGeom>
            <a:ln cap="flat" w="50800">
              <a:solidFill>
                <a:srgbClr val="626959"/>
              </a:solidFill>
              <a:prstDash val="solid"/>
              <a:headEnd type="none" len="sm" w="sm"/>
              <a:tailEnd type="arrow" len="sm" w="med"/>
            </a:ln>
          </p:spPr>
        </p:sp>
        <p:sp>
          <p:nvSpPr>
            <p:cNvPr name="TextBox 14" id="14"/>
            <p:cNvSpPr txBox="true"/>
            <p:nvPr/>
          </p:nvSpPr>
          <p:spPr>
            <a:xfrm rot="0">
              <a:off x="1464095" y="7235825"/>
              <a:ext cx="22268083" cy="13874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>
                  <a:solidFill>
                    <a:srgbClr val="575760"/>
                  </a:solidFill>
                  <a:latin typeface="Bricolage Grotesque"/>
                  <a:ea typeface="Bricolage Grotesque"/>
                  <a:cs typeface="Bricolage Grotesque"/>
                  <a:sym typeface="Bricolage Grotesque"/>
                </a:rPr>
                <a:t>Ő az, aki beborítja felhőkkel az eget, esőt bocsát a földre, füvet sarjaszt a hegyeken. Eledelt ad az állatoknak, a károgó hollóknak is. (Zsolt 147,8-9)</a:t>
              </a:r>
            </a:p>
          </p:txBody>
        </p:sp>
        <p:sp>
          <p:nvSpPr>
            <p:cNvPr name="AutoShape 15" id="15"/>
            <p:cNvSpPr/>
            <p:nvPr/>
          </p:nvSpPr>
          <p:spPr>
            <a:xfrm>
              <a:off x="15626" y="7519035"/>
              <a:ext cx="755278" cy="0"/>
            </a:xfrm>
            <a:prstGeom prst="line">
              <a:avLst/>
            </a:prstGeom>
            <a:ln cap="flat" w="50800">
              <a:solidFill>
                <a:srgbClr val="626959"/>
              </a:solidFill>
              <a:prstDash val="solid"/>
              <a:headEnd type="none" len="sm" w="sm"/>
              <a:tailEnd type="arrow" len="sm" w="med"/>
            </a:ln>
          </p:spPr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09B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341114" y="3675323"/>
            <a:ext cx="5863649" cy="7087927"/>
          </a:xfrm>
          <a:custGeom>
            <a:avLst/>
            <a:gdLst/>
            <a:ahLst/>
            <a:cxnLst/>
            <a:rect r="r" b="b" t="t" l="l"/>
            <a:pathLst>
              <a:path h="7087927" w="5863649">
                <a:moveTo>
                  <a:pt x="0" y="0"/>
                </a:moveTo>
                <a:lnTo>
                  <a:pt x="5863649" y="0"/>
                </a:lnTo>
                <a:lnTo>
                  <a:pt x="5863649" y="7087927"/>
                </a:lnTo>
                <a:lnTo>
                  <a:pt x="0" y="70879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250298" y="1284548"/>
            <a:ext cx="17259300" cy="19050"/>
          </a:xfrm>
          <a:prstGeom prst="line">
            <a:avLst/>
          </a:prstGeom>
          <a:ln cap="flat" w="19050">
            <a:solidFill>
              <a:srgbClr val="62695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521808" y="439998"/>
            <a:ext cx="16230600" cy="869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500"/>
              </a:lnSpc>
              <a:spcBef>
                <a:spcPct val="0"/>
              </a:spcBef>
            </a:pPr>
            <a:r>
              <a:rPr lang="en-US" sz="6500" spc="-227">
                <a:solidFill>
                  <a:srgbClr val="626959"/>
                </a:solidFill>
                <a:latin typeface="Gallira"/>
                <a:ea typeface="Gallira"/>
                <a:cs typeface="Gallira"/>
                <a:sym typeface="Gallira"/>
              </a:rPr>
              <a:t>III. Szent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342505" y="2833687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 Magasztalják nagy és félelmetes nevét, mert szent ő! (Zsolt 99,3)</a:t>
            </a:r>
          </a:p>
          <a:p>
            <a:pPr algn="l">
              <a:lnSpc>
                <a:spcPts val="4200"/>
              </a:lnSpc>
            </a:pPr>
          </a:p>
        </p:txBody>
      </p:sp>
      <p:sp>
        <p:nvSpPr>
          <p:cNvPr name="TextBox 6" id="6"/>
          <p:cNvSpPr txBox="true"/>
          <p:nvPr/>
        </p:nvSpPr>
        <p:spPr>
          <a:xfrm rot="0">
            <a:off x="1342505" y="3795712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 …mivel ő, a Szent hívott el titeket – ti is szentek legyetek egész magatartásotokban, mert meg van írva: „Szentek legyetek, mert én szent vagyok.” (1Pt 1,15-16)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342505" y="5291137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Törekedjetek mindenki iránt a békességre és a szent életre, amely nélkül senki sem látja meg az Urat. (Zsid 12,14)</a:t>
            </a:r>
          </a:p>
        </p:txBody>
      </p:sp>
      <p:sp>
        <p:nvSpPr>
          <p:cNvPr name="AutoShape 8" id="8"/>
          <p:cNvSpPr/>
          <p:nvPr/>
        </p:nvSpPr>
        <p:spPr>
          <a:xfrm>
            <a:off x="256152" y="3128962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9" id="9"/>
          <p:cNvSpPr/>
          <p:nvPr/>
        </p:nvSpPr>
        <p:spPr>
          <a:xfrm>
            <a:off x="244433" y="4090987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10" id="10"/>
          <p:cNvSpPr/>
          <p:nvPr/>
        </p:nvSpPr>
        <p:spPr>
          <a:xfrm>
            <a:off x="256152" y="5611144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1" id="11"/>
          <p:cNvSpPr txBox="true"/>
          <p:nvPr/>
        </p:nvSpPr>
        <p:spPr>
          <a:xfrm rot="0">
            <a:off x="1342505" y="1843087"/>
            <a:ext cx="16156798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Kihez hasonlíthatnátok engem, kivel mérhetnétek össze? – mondja a Szent (Ézs 40,25)</a:t>
            </a:r>
          </a:p>
        </p:txBody>
      </p:sp>
      <p:sp>
        <p:nvSpPr>
          <p:cNvPr name="AutoShape 12" id="12"/>
          <p:cNvSpPr/>
          <p:nvPr/>
        </p:nvSpPr>
        <p:spPr>
          <a:xfrm>
            <a:off x="256142" y="2170620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3" id="13"/>
          <p:cNvSpPr txBox="true"/>
          <p:nvPr/>
        </p:nvSpPr>
        <p:spPr>
          <a:xfrm rot="0">
            <a:off x="1342505" y="6815137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Ezt harsogták egymásnak felváltva: Szent, szent, szent a Seregek Ura, dicsősége betölti az egész földet! (Ézs 6,3)</a:t>
            </a:r>
          </a:p>
        </p:txBody>
      </p:sp>
      <p:sp>
        <p:nvSpPr>
          <p:cNvPr name="AutoShape 14" id="14"/>
          <p:cNvSpPr/>
          <p:nvPr/>
        </p:nvSpPr>
        <p:spPr>
          <a:xfrm>
            <a:off x="256152" y="7135144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09B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341114" y="3675323"/>
            <a:ext cx="5863649" cy="7087927"/>
          </a:xfrm>
          <a:custGeom>
            <a:avLst/>
            <a:gdLst/>
            <a:ahLst/>
            <a:cxnLst/>
            <a:rect r="r" b="b" t="t" l="l"/>
            <a:pathLst>
              <a:path h="7087927" w="5863649">
                <a:moveTo>
                  <a:pt x="0" y="0"/>
                </a:moveTo>
                <a:lnTo>
                  <a:pt x="5863649" y="0"/>
                </a:lnTo>
                <a:lnTo>
                  <a:pt x="5863649" y="7087927"/>
                </a:lnTo>
                <a:lnTo>
                  <a:pt x="0" y="70879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250298" y="1284548"/>
            <a:ext cx="17259300" cy="19050"/>
          </a:xfrm>
          <a:prstGeom prst="line">
            <a:avLst/>
          </a:prstGeom>
          <a:ln cap="flat" w="19050">
            <a:solidFill>
              <a:srgbClr val="62695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521808" y="439998"/>
            <a:ext cx="16230600" cy="869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500"/>
              </a:lnSpc>
              <a:spcBef>
                <a:spcPct val="0"/>
              </a:spcBef>
            </a:pPr>
            <a:r>
              <a:rPr lang="en-US" sz="6500" spc="-227">
                <a:solidFill>
                  <a:srgbClr val="626959"/>
                </a:solidFill>
                <a:latin typeface="Gallira"/>
                <a:ea typeface="Gallira"/>
                <a:cs typeface="Gallira"/>
                <a:sym typeface="Gallira"/>
              </a:rPr>
              <a:t>IV. Pásztor</a:t>
            </a:r>
          </a:p>
        </p:txBody>
      </p:sp>
      <p:grpSp>
        <p:nvGrpSpPr>
          <p:cNvPr name="Group 5" id="5"/>
          <p:cNvGrpSpPr/>
          <p:nvPr/>
        </p:nvGrpSpPr>
        <p:grpSpPr>
          <a:xfrm rot="0">
            <a:off x="241506" y="1746990"/>
            <a:ext cx="17804988" cy="8267700"/>
            <a:chOff x="0" y="0"/>
            <a:chExt cx="23739984" cy="11023600"/>
          </a:xfrm>
        </p:grpSpPr>
        <p:sp>
          <p:nvSpPr>
            <p:cNvPr name="TextBox 6" id="6"/>
            <p:cNvSpPr txBox="true"/>
            <p:nvPr/>
          </p:nvSpPr>
          <p:spPr>
            <a:xfrm rot="0">
              <a:off x="1471901" y="1114425"/>
              <a:ext cx="22268083" cy="28098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>
                  <a:solidFill>
                    <a:srgbClr val="575760"/>
                  </a:solidFill>
                  <a:latin typeface="Bricolage Grotesque"/>
                  <a:ea typeface="Bricolage Grotesque"/>
                  <a:cs typeface="Bricolage Grotesque"/>
                  <a:sym typeface="Bricolage Grotesque"/>
                </a:rPr>
                <a:t>Mert így szól az én Uram, az Úr: Majd én magam keresem meg juhaimat, és én viselem gondjukat. Ahogyan a pásztor gondját viseli a nyájnak, amikor ott áll juhai között, amelyek szét voltak szóródva, úgy viselem gondját juhaimnak. Kiszabadítom őket mindenünnen, ahová csak szétszóródtak egy felhős, borús napon. (Ez 34,11-12)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1471901" y="4429125"/>
              <a:ext cx="22268083" cy="6762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>
                  <a:solidFill>
                    <a:srgbClr val="575760"/>
                  </a:solidFill>
                  <a:latin typeface="Bricolage Grotesque"/>
                  <a:ea typeface="Bricolage Grotesque"/>
                  <a:cs typeface="Bricolage Grotesque"/>
                  <a:sym typeface="Bricolage Grotesque"/>
                </a:rPr>
                <a:t>Az én juhaim hallgatnak a hangomra, és én ismerem őket, ők pedig követnek engem. (Jn 10,27)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1471901" y="5610225"/>
              <a:ext cx="22268083" cy="13874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>
                  <a:solidFill>
                    <a:srgbClr val="575760"/>
                  </a:solidFill>
                  <a:latin typeface="Bricolage Grotesque"/>
                  <a:ea typeface="Bricolage Grotesque"/>
                  <a:cs typeface="Bricolage Grotesque"/>
                  <a:sym typeface="Bricolage Grotesque"/>
                </a:rPr>
                <a:t>Mindnyájan tévelyegtünk, mint a juhok, mindenki a maga útját járta. De az Úr őt sújtotta mindnyájunk bűnéért. (Ézs 53,6)</a:t>
              </a:r>
            </a:p>
          </p:txBody>
        </p:sp>
        <p:sp>
          <p:nvSpPr>
            <p:cNvPr name="AutoShape 9" id="9"/>
            <p:cNvSpPr/>
            <p:nvPr/>
          </p:nvSpPr>
          <p:spPr>
            <a:xfrm>
              <a:off x="23431" y="1516210"/>
              <a:ext cx="755278" cy="0"/>
            </a:xfrm>
            <a:prstGeom prst="line">
              <a:avLst/>
            </a:prstGeom>
            <a:ln cap="flat" w="50800">
              <a:solidFill>
                <a:srgbClr val="626959"/>
              </a:solidFill>
              <a:prstDash val="solid"/>
              <a:headEnd type="none" len="sm" w="sm"/>
              <a:tailEnd type="arrow" len="sm" w="med"/>
            </a:ln>
          </p:spPr>
        </p:sp>
        <p:sp>
          <p:nvSpPr>
            <p:cNvPr name="AutoShape 10" id="10"/>
            <p:cNvSpPr/>
            <p:nvPr/>
          </p:nvSpPr>
          <p:spPr>
            <a:xfrm>
              <a:off x="23431" y="4775200"/>
              <a:ext cx="755278" cy="0"/>
            </a:xfrm>
            <a:prstGeom prst="line">
              <a:avLst/>
            </a:prstGeom>
            <a:ln cap="flat" w="50800">
              <a:solidFill>
                <a:srgbClr val="626959"/>
              </a:solidFill>
              <a:prstDash val="solid"/>
              <a:headEnd type="none" len="sm" w="sm"/>
              <a:tailEnd type="arrow" len="sm" w="med"/>
            </a:ln>
          </p:spPr>
        </p:sp>
        <p:sp>
          <p:nvSpPr>
            <p:cNvPr name="AutoShape 11" id="11"/>
            <p:cNvSpPr/>
            <p:nvPr/>
          </p:nvSpPr>
          <p:spPr>
            <a:xfrm>
              <a:off x="23431" y="6033880"/>
              <a:ext cx="755278" cy="0"/>
            </a:xfrm>
            <a:prstGeom prst="line">
              <a:avLst/>
            </a:prstGeom>
            <a:ln cap="flat" w="50800">
              <a:solidFill>
                <a:srgbClr val="626959"/>
              </a:solidFill>
              <a:prstDash val="solid"/>
              <a:headEnd type="none" len="sm" w="sm"/>
              <a:tailEnd type="arrow" len="sm" w="med"/>
            </a:ln>
          </p:spPr>
        </p:sp>
        <p:sp>
          <p:nvSpPr>
            <p:cNvPr name="TextBox 12" id="12"/>
            <p:cNvSpPr txBox="true"/>
            <p:nvPr/>
          </p:nvSpPr>
          <p:spPr>
            <a:xfrm rot="0">
              <a:off x="1471901" y="-66675"/>
              <a:ext cx="21542398" cy="6762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>
                  <a:solidFill>
                    <a:srgbClr val="575760"/>
                  </a:solidFill>
                  <a:latin typeface="Bricolage Grotesque"/>
                  <a:ea typeface="Bricolage Grotesque"/>
                  <a:cs typeface="Bricolage Grotesque"/>
                  <a:sym typeface="Bricolage Grotesque"/>
                </a:rPr>
                <a:t>Én vagyok a jó pásztor. A jó pásztor életét adja a juhokért. (Jn 10,11)</a:t>
              </a:r>
            </a:p>
          </p:txBody>
        </p:sp>
        <p:sp>
          <p:nvSpPr>
            <p:cNvPr name="AutoShape 13" id="13"/>
            <p:cNvSpPr/>
            <p:nvPr/>
          </p:nvSpPr>
          <p:spPr>
            <a:xfrm>
              <a:off x="0" y="304800"/>
              <a:ext cx="755278" cy="0"/>
            </a:xfrm>
            <a:prstGeom prst="line">
              <a:avLst/>
            </a:prstGeom>
            <a:ln cap="flat" w="50800">
              <a:solidFill>
                <a:srgbClr val="626959"/>
              </a:solidFill>
              <a:prstDash val="solid"/>
              <a:headEnd type="none" len="sm" w="sm"/>
              <a:tailEnd type="arrow" len="sm" w="med"/>
            </a:ln>
          </p:spPr>
        </p:sp>
        <p:sp>
          <p:nvSpPr>
            <p:cNvPr name="TextBox 14" id="14"/>
            <p:cNvSpPr txBox="true"/>
            <p:nvPr/>
          </p:nvSpPr>
          <p:spPr>
            <a:xfrm rot="0">
              <a:off x="1471901" y="7502525"/>
              <a:ext cx="22268083" cy="35210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>
                  <a:solidFill>
                    <a:srgbClr val="575760"/>
                  </a:solidFill>
                  <a:latin typeface="Bricolage Grotesque"/>
                  <a:ea typeface="Bricolage Grotesque"/>
                  <a:cs typeface="Bricolage Grotesque"/>
                  <a:sym typeface="Bricolage Grotesque"/>
                </a:rPr>
                <a:t>Mit gondoltok? Ha egy embernek száz juha van, és eltéved közülük egy, vajon nem hagyja-e ott a kilencvenkilencet a hegyekben, és nem megy el megkeresni az eltévedtet? És ha megtalálja, bizony mondom nektek, jobban örül neki, mint annak a kilencvenkilencnek, amelyik nem tévedt el. Ugyanígy a ti mennyei Atyátok sem akarja, hogy elvesszen egy is e kicsinyek közül.            (Mt 18,12-14 )</a:t>
              </a:r>
            </a:p>
          </p:txBody>
        </p:sp>
        <p:sp>
          <p:nvSpPr>
            <p:cNvPr name="AutoShape 15" id="15"/>
            <p:cNvSpPr/>
            <p:nvPr/>
          </p:nvSpPr>
          <p:spPr>
            <a:xfrm>
              <a:off x="0" y="7858578"/>
              <a:ext cx="755278" cy="0"/>
            </a:xfrm>
            <a:prstGeom prst="line">
              <a:avLst/>
            </a:prstGeom>
            <a:ln cap="flat" w="50800">
              <a:solidFill>
                <a:srgbClr val="626959"/>
              </a:solidFill>
              <a:prstDash val="solid"/>
              <a:headEnd type="none" len="sm" w="sm"/>
              <a:tailEnd type="arrow" len="sm" w="med"/>
            </a:ln>
          </p:spPr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09B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341114" y="3675323"/>
            <a:ext cx="5863649" cy="7087927"/>
          </a:xfrm>
          <a:custGeom>
            <a:avLst/>
            <a:gdLst/>
            <a:ahLst/>
            <a:cxnLst/>
            <a:rect r="r" b="b" t="t" l="l"/>
            <a:pathLst>
              <a:path h="7087927" w="5863649">
                <a:moveTo>
                  <a:pt x="0" y="0"/>
                </a:moveTo>
                <a:lnTo>
                  <a:pt x="5863649" y="0"/>
                </a:lnTo>
                <a:lnTo>
                  <a:pt x="5863649" y="7087927"/>
                </a:lnTo>
                <a:lnTo>
                  <a:pt x="0" y="70879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250298" y="1284548"/>
            <a:ext cx="17259300" cy="19050"/>
          </a:xfrm>
          <a:prstGeom prst="line">
            <a:avLst/>
          </a:prstGeom>
          <a:ln cap="flat" w="19050">
            <a:solidFill>
              <a:srgbClr val="62695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521808" y="439998"/>
            <a:ext cx="16230600" cy="869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500"/>
              </a:lnSpc>
              <a:spcBef>
                <a:spcPct val="0"/>
              </a:spcBef>
            </a:pPr>
            <a:r>
              <a:rPr lang="en-US" sz="6500" spc="-227">
                <a:solidFill>
                  <a:srgbClr val="626959"/>
                </a:solidFill>
                <a:latin typeface="Gallira"/>
                <a:ea typeface="Gallira"/>
                <a:cs typeface="Gallira"/>
                <a:sym typeface="Gallira"/>
              </a:rPr>
              <a:t>V. Lélek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345432" y="2883270"/>
            <a:ext cx="16701062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Az Isten Lélek, és akik imádják őt, azoknak lélekben és igazságban kell imádniuk. (Jn 4,24)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345432" y="4086225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A Lélek gyümölcse pedig: szeretet, öröm, békesség, türelem, szívesség, jóság, hűség, szelídség, önmegtartóztatás. Az ilyenek ellen nincs törvény. (Gal 5,22-23)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345432" y="5819775"/>
            <a:ext cx="16701062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A Lélek megnyilvánulása pedig mindenkinek azért adatik, hogy használjon vele. (1Kor 12,7)</a:t>
            </a:r>
          </a:p>
        </p:txBody>
      </p:sp>
      <p:sp>
        <p:nvSpPr>
          <p:cNvPr name="AutoShape 8" id="8"/>
          <p:cNvSpPr/>
          <p:nvPr/>
        </p:nvSpPr>
        <p:spPr>
          <a:xfrm>
            <a:off x="259079" y="3197595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9" id="9"/>
          <p:cNvSpPr/>
          <p:nvPr/>
        </p:nvSpPr>
        <p:spPr>
          <a:xfrm>
            <a:off x="259079" y="4416795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10" id="10"/>
          <p:cNvSpPr/>
          <p:nvPr/>
        </p:nvSpPr>
        <p:spPr>
          <a:xfrm>
            <a:off x="259079" y="6096000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1" id="11"/>
          <p:cNvSpPr txBox="true"/>
          <p:nvPr/>
        </p:nvSpPr>
        <p:spPr>
          <a:xfrm rot="0">
            <a:off x="1345432" y="1680315"/>
            <a:ext cx="16156798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Az Úr pedig a Lélek, és ahol az Úr Lelke, ott a szabadság. (2Kor 3,17)</a:t>
            </a:r>
          </a:p>
        </p:txBody>
      </p:sp>
      <p:sp>
        <p:nvSpPr>
          <p:cNvPr name="AutoShape 12" id="12"/>
          <p:cNvSpPr/>
          <p:nvPr/>
        </p:nvSpPr>
        <p:spPr>
          <a:xfrm>
            <a:off x="259079" y="1975590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3" id="13"/>
          <p:cNvSpPr txBox="true"/>
          <p:nvPr/>
        </p:nvSpPr>
        <p:spPr>
          <a:xfrm rot="0">
            <a:off x="1345432" y="7019925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…erőt kaptok, amikor eljön hozzátok a Szentlélek, és tanúim lesztek Jeruzsálemben, egész Júdeában és Samáriában, sőt a föld végső határáig. (ApCsel 1,8)</a:t>
            </a:r>
          </a:p>
        </p:txBody>
      </p:sp>
      <p:sp>
        <p:nvSpPr>
          <p:cNvPr name="AutoShape 14" id="14"/>
          <p:cNvSpPr/>
          <p:nvPr/>
        </p:nvSpPr>
        <p:spPr>
          <a:xfrm>
            <a:off x="238579" y="7315200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09B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341114" y="3675323"/>
            <a:ext cx="5863649" cy="7087927"/>
          </a:xfrm>
          <a:custGeom>
            <a:avLst/>
            <a:gdLst/>
            <a:ahLst/>
            <a:cxnLst/>
            <a:rect r="r" b="b" t="t" l="l"/>
            <a:pathLst>
              <a:path h="7087927" w="5863649">
                <a:moveTo>
                  <a:pt x="0" y="0"/>
                </a:moveTo>
                <a:lnTo>
                  <a:pt x="5863649" y="0"/>
                </a:lnTo>
                <a:lnTo>
                  <a:pt x="5863649" y="7087927"/>
                </a:lnTo>
                <a:lnTo>
                  <a:pt x="0" y="70879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250298" y="1284548"/>
            <a:ext cx="17259300" cy="19050"/>
          </a:xfrm>
          <a:prstGeom prst="line">
            <a:avLst/>
          </a:prstGeom>
          <a:ln cap="flat" w="19050">
            <a:solidFill>
              <a:srgbClr val="62695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521808" y="439998"/>
            <a:ext cx="16230600" cy="869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500"/>
              </a:lnSpc>
              <a:spcBef>
                <a:spcPct val="0"/>
              </a:spcBef>
            </a:pPr>
            <a:r>
              <a:rPr lang="en-US" sz="6500" spc="-227">
                <a:solidFill>
                  <a:srgbClr val="626959"/>
                </a:solidFill>
                <a:latin typeface="Gallira"/>
                <a:ea typeface="Gallira"/>
                <a:cs typeface="Gallira"/>
                <a:sym typeface="Gallira"/>
              </a:rPr>
              <a:t>VI. Mindenható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345432" y="4873681"/>
            <a:ext cx="16701062" cy="9315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27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Jób ekkor megszólalt, és így felelt az Úrnak: Tudom, hogy mindent megtehetsz, és nincs olyan szándékod, amelyet meg ne valósíthatnál. (Jób 42,1-2)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345432" y="6287741"/>
            <a:ext cx="16701062" cy="9315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27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De ha valamit tehetsz, légy segítségünkre, könyörülj rajtunk! Jézus pedig ezt mondta neki: Ha tehetsz?! Minden lehetséges annak, aki hisz. (Mk 9,22b-23)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345432" y="7749860"/>
            <a:ext cx="16701062" cy="9315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80"/>
              </a:lnSpc>
            </a:pPr>
            <a:r>
              <a:rPr lang="en-US" sz="27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Azért pedig, hogy megtudjátok, az Emberfiának van hatalma bűnöket megbocsátani a földön – így szólt a bénához: Neked mondom, kelj fel, vedd az ágyadat, és menj haza! (Mk 2,10-11)</a:t>
            </a:r>
          </a:p>
        </p:txBody>
      </p:sp>
      <p:sp>
        <p:nvSpPr>
          <p:cNvPr name="AutoShape 8" id="8"/>
          <p:cNvSpPr/>
          <p:nvPr/>
        </p:nvSpPr>
        <p:spPr>
          <a:xfrm>
            <a:off x="259079" y="5077942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9" id="9"/>
          <p:cNvSpPr/>
          <p:nvPr/>
        </p:nvSpPr>
        <p:spPr>
          <a:xfrm>
            <a:off x="238579" y="6544676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10" id="10"/>
          <p:cNvSpPr/>
          <p:nvPr/>
        </p:nvSpPr>
        <p:spPr>
          <a:xfrm>
            <a:off x="259079" y="8011526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1" id="11"/>
          <p:cNvSpPr txBox="true"/>
          <p:nvPr/>
        </p:nvSpPr>
        <p:spPr>
          <a:xfrm rot="0">
            <a:off x="1345432" y="1654915"/>
            <a:ext cx="16701062" cy="28365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27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Az az indulat legyen bennetek, amely Krisztus Jézusban is megvolt: aki Isten formájában lévén nem tekintette zsákmánynak, hogy egyenlő Istennel, hanem megüresítette önmagát, szolgai formát vett fel, emberekhez hasonlóvá lett, és emberként élt; megalázta magát, és engedelmes volt mindhalálig, mégpedig a kereszthalálig. Ezért fel is magasztalta őt Isten mindenek fölé, és azt a nevet adományozta neki, amely minden névnél nagyobb, hogy Jézus nevére minden térd meghajoljon, mennyeieké, földieké és föld alattiaké; és minden nyelv vallja, hogy Jézus Krisztus Úr az Atya Isten dicsőségére. (Fil 2,5-11)</a:t>
            </a:r>
          </a:p>
        </p:txBody>
      </p:sp>
      <p:sp>
        <p:nvSpPr>
          <p:cNvPr name="AutoShape 12" id="12"/>
          <p:cNvSpPr/>
          <p:nvPr/>
        </p:nvSpPr>
        <p:spPr>
          <a:xfrm>
            <a:off x="259079" y="1916439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3" id="13"/>
          <p:cNvSpPr txBox="true"/>
          <p:nvPr/>
        </p:nvSpPr>
        <p:spPr>
          <a:xfrm rot="0">
            <a:off x="1345432" y="9067800"/>
            <a:ext cx="16701062" cy="9315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80"/>
              </a:lnSpc>
            </a:pPr>
            <a:r>
              <a:rPr lang="en-US" sz="27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Mondjátok el a népeknek, hogy uralkodik az Úr! Bizony szilárdan áll a világ, nem inog. Igazságosan ítéli a népeket. (Zsolt 96,10)</a:t>
            </a:r>
          </a:p>
        </p:txBody>
      </p:sp>
      <p:sp>
        <p:nvSpPr>
          <p:cNvPr name="AutoShape 14" id="14"/>
          <p:cNvSpPr/>
          <p:nvPr/>
        </p:nvSpPr>
        <p:spPr>
          <a:xfrm>
            <a:off x="259079" y="9277350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09B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341114" y="3675323"/>
            <a:ext cx="5863649" cy="7087927"/>
          </a:xfrm>
          <a:custGeom>
            <a:avLst/>
            <a:gdLst/>
            <a:ahLst/>
            <a:cxnLst/>
            <a:rect r="r" b="b" t="t" l="l"/>
            <a:pathLst>
              <a:path h="7087927" w="5863649">
                <a:moveTo>
                  <a:pt x="0" y="0"/>
                </a:moveTo>
                <a:lnTo>
                  <a:pt x="5863649" y="0"/>
                </a:lnTo>
                <a:lnTo>
                  <a:pt x="5863649" y="7087927"/>
                </a:lnTo>
                <a:lnTo>
                  <a:pt x="0" y="70879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250298" y="1284548"/>
            <a:ext cx="17259300" cy="19050"/>
          </a:xfrm>
          <a:prstGeom prst="line">
            <a:avLst/>
          </a:prstGeom>
          <a:ln cap="flat" w="19050">
            <a:solidFill>
              <a:srgbClr val="62695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521808" y="439998"/>
            <a:ext cx="16230600" cy="869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500"/>
              </a:lnSpc>
              <a:spcBef>
                <a:spcPct val="0"/>
              </a:spcBef>
            </a:pPr>
            <a:r>
              <a:rPr lang="en-US" sz="6500" spc="-227">
                <a:solidFill>
                  <a:srgbClr val="626959"/>
                </a:solidFill>
                <a:latin typeface="Gallira"/>
                <a:ea typeface="Gallira"/>
                <a:cs typeface="Gallira"/>
                <a:sym typeface="Gallira"/>
              </a:rPr>
              <a:t>VII. Szabadító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345432" y="3167086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Ő szabadított meg minket a sötétség hatalmából, és ő vitt át minket szeretett Fiának országába,… (Kol 1,13)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345432" y="4698308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Jézus pedig ezt mondta neki: Én sem ítéllek el téged, menj el, és mostantól fogva többé ne vétkezz! (Jn 8,11b)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345432" y="6231833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Elküldött, hogy örömhírt vigyek a szegényeknek, bekötözzem a megtört szíveket, szabadulást hirdessek a foglyoknak, és szabadon bocsátást a megkötözötteknek. (Ézs 61,1b)</a:t>
            </a:r>
          </a:p>
        </p:txBody>
      </p:sp>
      <p:sp>
        <p:nvSpPr>
          <p:cNvPr name="AutoShape 8" id="8"/>
          <p:cNvSpPr/>
          <p:nvPr/>
        </p:nvSpPr>
        <p:spPr>
          <a:xfrm>
            <a:off x="259079" y="4963982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9" id="9"/>
          <p:cNvSpPr/>
          <p:nvPr/>
        </p:nvSpPr>
        <p:spPr>
          <a:xfrm>
            <a:off x="238579" y="6544676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10" id="10"/>
          <p:cNvSpPr/>
          <p:nvPr/>
        </p:nvSpPr>
        <p:spPr>
          <a:xfrm>
            <a:off x="259079" y="8011526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1" id="11"/>
          <p:cNvSpPr txBox="true"/>
          <p:nvPr/>
        </p:nvSpPr>
        <p:spPr>
          <a:xfrm rot="0">
            <a:off x="1345432" y="1635865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Én, az Úr vagyok a te Istened, aki kihoztalak téged Egyiptom földjéről, a szolgaság házából. Ne legyen más istened rajtam kívül! (2Móz 20,2-3)</a:t>
            </a:r>
          </a:p>
        </p:txBody>
      </p:sp>
      <p:sp>
        <p:nvSpPr>
          <p:cNvPr name="AutoShape 12" id="12"/>
          <p:cNvSpPr/>
          <p:nvPr/>
        </p:nvSpPr>
        <p:spPr>
          <a:xfrm>
            <a:off x="238579" y="1916211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3" id="13"/>
          <p:cNvSpPr txBox="true"/>
          <p:nvPr/>
        </p:nvSpPr>
        <p:spPr>
          <a:xfrm rot="0">
            <a:off x="1345432" y="7765358"/>
            <a:ext cx="16701062" cy="2124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Mert egykor sötétség voltatok, most azonban világosság vagytok az Úrban: éljetek úgy, mint a világosság gyermekei. A világosság gyümölcse ugyanis csupa jóság, igazság és egyenesség. Ítéljétek meg tehát, mi az, ami kedves az Úrnak, és ne vegyetek részt a sötétség haszontalan cselekedeteiben, hanem inkább leplezzétek le ezeket. (Ef 5,8-11)</a:t>
            </a:r>
          </a:p>
        </p:txBody>
      </p:sp>
      <p:sp>
        <p:nvSpPr>
          <p:cNvPr name="AutoShape 14" id="14"/>
          <p:cNvSpPr/>
          <p:nvPr/>
        </p:nvSpPr>
        <p:spPr>
          <a:xfrm>
            <a:off x="259079" y="3440211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09B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341114" y="3675323"/>
            <a:ext cx="5863649" cy="7087927"/>
          </a:xfrm>
          <a:custGeom>
            <a:avLst/>
            <a:gdLst/>
            <a:ahLst/>
            <a:cxnLst/>
            <a:rect r="r" b="b" t="t" l="l"/>
            <a:pathLst>
              <a:path h="7087927" w="5863649">
                <a:moveTo>
                  <a:pt x="0" y="0"/>
                </a:moveTo>
                <a:lnTo>
                  <a:pt x="5863649" y="0"/>
                </a:lnTo>
                <a:lnTo>
                  <a:pt x="5863649" y="7087927"/>
                </a:lnTo>
                <a:lnTo>
                  <a:pt x="0" y="70879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250298" y="1284548"/>
            <a:ext cx="17259300" cy="19050"/>
          </a:xfrm>
          <a:prstGeom prst="line">
            <a:avLst/>
          </a:prstGeom>
          <a:ln cap="flat" w="19050">
            <a:solidFill>
              <a:srgbClr val="62695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521808" y="439998"/>
            <a:ext cx="16230600" cy="869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500"/>
              </a:lnSpc>
              <a:spcBef>
                <a:spcPct val="0"/>
              </a:spcBef>
            </a:pPr>
            <a:r>
              <a:rPr lang="en-US" sz="6500" spc="-227">
                <a:solidFill>
                  <a:srgbClr val="626959"/>
                </a:solidFill>
                <a:latin typeface="Gallira"/>
                <a:ea typeface="Gallira"/>
                <a:cs typeface="Gallira"/>
                <a:sym typeface="Gallira"/>
              </a:rPr>
              <a:t>VIII. Változhatatlan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345432" y="2916336"/>
            <a:ext cx="16701062" cy="1590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Ne tévelyegjetek, szeretett testvéreim: minden jó adomány és minden tökéletes ajándék onnan felülről, a világosság Atyjától száll alá, akiben nincs változás, sem fénynek és árnyéknak váltakozása. (Jak 1,16-17)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345432" y="5076825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Vénségetekig ugyanaz maradok, ősz korotokig én hordozlak! Én alkottalak, én viszlek, én hordozlak, én mentelek meg. (Ézs 46,4)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345432" y="6705600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Ellenben, ha igent mondotok, az legyen igen, ha pedig nemet, az legyen nem, minden további szó a gonosztól van. (Mt 5,37)</a:t>
            </a:r>
          </a:p>
        </p:txBody>
      </p:sp>
      <p:sp>
        <p:nvSpPr>
          <p:cNvPr name="AutoShape 8" id="8"/>
          <p:cNvSpPr/>
          <p:nvPr/>
        </p:nvSpPr>
        <p:spPr>
          <a:xfrm>
            <a:off x="259079" y="5363138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9" id="9"/>
          <p:cNvSpPr/>
          <p:nvPr/>
        </p:nvSpPr>
        <p:spPr>
          <a:xfrm>
            <a:off x="238579" y="6985848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10" id="10"/>
          <p:cNvSpPr/>
          <p:nvPr/>
        </p:nvSpPr>
        <p:spPr>
          <a:xfrm>
            <a:off x="238579" y="8605098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1" id="11"/>
          <p:cNvSpPr txBox="true"/>
          <p:nvPr/>
        </p:nvSpPr>
        <p:spPr>
          <a:xfrm rot="0">
            <a:off x="1345432" y="1820961"/>
            <a:ext cx="16701062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De az Úr terve örökké megmarad, szívének szándéka nemzedékről nemzedékre. (Zsolt 33,11)</a:t>
            </a:r>
          </a:p>
        </p:txBody>
      </p:sp>
      <p:sp>
        <p:nvSpPr>
          <p:cNvPr name="AutoShape 12" id="12"/>
          <p:cNvSpPr/>
          <p:nvPr/>
        </p:nvSpPr>
        <p:spPr>
          <a:xfrm>
            <a:off x="238579" y="2097186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3" id="13"/>
          <p:cNvSpPr txBox="true"/>
          <p:nvPr/>
        </p:nvSpPr>
        <p:spPr>
          <a:xfrm rot="0">
            <a:off x="1345432" y="8334375"/>
            <a:ext cx="16701062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575760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…Uram, te voltál hajlékunk nemzedékről nemzedékre. Mielőtt hegyek születtek, mielőtt a föld és a világ létrejött, öröktől fogva mindörökké vagy te, ó, Isten! (Zsolt 90,1-2)</a:t>
            </a:r>
          </a:p>
        </p:txBody>
      </p:sp>
      <p:sp>
        <p:nvSpPr>
          <p:cNvPr name="AutoShape 14" id="14"/>
          <p:cNvSpPr/>
          <p:nvPr/>
        </p:nvSpPr>
        <p:spPr>
          <a:xfrm>
            <a:off x="238579" y="3129027"/>
            <a:ext cx="566458" cy="0"/>
          </a:xfrm>
          <a:prstGeom prst="line">
            <a:avLst/>
          </a:prstGeom>
          <a:ln cap="flat" w="38100">
            <a:solidFill>
              <a:srgbClr val="626959"/>
            </a:solidFill>
            <a:prstDash val="solid"/>
            <a:headEnd type="none" len="sm" w="sm"/>
            <a:tailEnd type="arrow" len="sm" w="me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DAG9jmproRU</dc:identifier>
  <dcterms:modified xsi:type="dcterms:W3CDTF">2011-08-01T06:04:30Z</dcterms:modified>
  <cp:revision>1</cp:revision>
  <dc:title>(Szela.) Havi bontás</dc:title>
</cp:coreProperties>
</file>